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1296" r:id="rId3"/>
    <p:sldId id="1297" r:id="rId5"/>
    <p:sldId id="1298" r:id="rId6"/>
    <p:sldId id="1299" r:id="rId7"/>
    <p:sldId id="1300" r:id="rId8"/>
    <p:sldId id="1301" r:id="rId9"/>
    <p:sldId id="1302" r:id="rId10"/>
    <p:sldId id="1303" r:id="rId11"/>
    <p:sldId id="1304" r:id="rId12"/>
    <p:sldId id="1305" r:id="rId13"/>
    <p:sldId id="1306" r:id="rId14"/>
    <p:sldId id="1307" r:id="rId15"/>
    <p:sldId id="1308" r:id="rId16"/>
    <p:sldId id="1309" r:id="rId17"/>
    <p:sldId id="1310" r:id="rId18"/>
    <p:sldId id="1311" r:id="rId19"/>
    <p:sldId id="1312" r:id="rId20"/>
    <p:sldId id="1313" r:id="rId21"/>
    <p:sldId id="1314" r:id="rId22"/>
    <p:sldId id="1317" r:id="rId23"/>
    <p:sldId id="1339" r:id="rId24"/>
    <p:sldId id="1320" r:id="rId25"/>
    <p:sldId id="1318" r:id="rId26"/>
    <p:sldId id="1319" r:id="rId27"/>
    <p:sldId id="1321" r:id="rId28"/>
    <p:sldId id="1315" r:id="rId29"/>
    <p:sldId id="1322" r:id="rId30"/>
    <p:sldId id="1323" r:id="rId31"/>
    <p:sldId id="1324" r:id="rId32"/>
    <p:sldId id="1326" r:id="rId33"/>
    <p:sldId id="1325" r:id="rId34"/>
    <p:sldId id="1327" r:id="rId35"/>
    <p:sldId id="1328" r:id="rId36"/>
    <p:sldId id="1329" r:id="rId37"/>
    <p:sldId id="1330" r:id="rId38"/>
    <p:sldId id="1331" r:id="rId39"/>
    <p:sldId id="1332" r:id="rId40"/>
    <p:sldId id="1333" r:id="rId41"/>
    <p:sldId id="1334" r:id="rId42"/>
    <p:sldId id="1335" r:id="rId43"/>
    <p:sldId id="1336" r:id="rId44"/>
    <p:sldId id="1337" r:id="rId45"/>
    <p:sldId id="1338" r:id="rId46"/>
    <p:sldId id="1340" r:id="rId47"/>
    <p:sldId id="134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AC"/>
    <a:srgbClr val="EB7050"/>
    <a:srgbClr val="77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66379" autoAdjust="0"/>
  </p:normalViewPr>
  <p:slideViewPr>
    <p:cSldViewPr snapToGrid="0" snapToObjects="1">
      <p:cViewPr varScale="1">
        <p:scale>
          <a:sx n="68" d="100"/>
          <a:sy n="68" d="100"/>
        </p:scale>
        <p:origin x="2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2-20T21:19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500,'0'-3,"0"0,3 7,-3-1,1 0,-1 1,0-1,0 0,0 0,0 0,-1 0,-3-1,1-2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2-20T21:19: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484,'3'1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2-20T21:28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845 492,'4'0,"-4"3,0 0,-1 1,-1 0,0 0,1 0,-1-1,0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12-20T21:28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847 478,'2'0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  <a:endParaRPr sz="1100"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customXml" Target="../ink/ink4.xml"/><Relationship Id="rId7" Type="http://schemas.openxmlformats.org/officeDocument/2006/relationships/image" Target="../media/image18.png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customXml" Target="../ink/ink2.xml"/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hyperlink" Target="https://lilianweng.github.io/lil-log/2018/06/24/attention-attention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zhuanlan.zhihu.com/p/86965595" TargetMode="External"/><Relationship Id="rId2" Type="http://schemas.openxmlformats.org/officeDocument/2006/relationships/hyperlink" Target="https://blog.floydhub.com/tokenization-nlp/" TargetMode="Externa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425" y="459866"/>
            <a:ext cx="694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Transformer and BERT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8318" y="2009403"/>
            <a:ext cx="3775364" cy="24591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232128"/>
            <a:ext cx="11639550" cy="3686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64" y="164304"/>
            <a:ext cx="11716272" cy="44393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64" y="197176"/>
            <a:ext cx="11716272" cy="4919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7112000" y="3136900"/>
              <a:ext cx="50800" cy="1968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7112000" y="3136900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162800" y="3073400"/>
              <a:ext cx="19050" cy="6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7162800" y="3073400"/>
                <a:ext cx="19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327650" y="3124200"/>
              <a:ext cx="63500" cy="177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327650" y="312420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378450" y="3035300"/>
              <a:ext cx="1270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378450" y="30353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123901"/>
            <a:ext cx="11600269" cy="57314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64" y="197364"/>
            <a:ext cx="11716272" cy="36369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063" y="335851"/>
            <a:ext cx="3411291" cy="42387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64" y="214925"/>
            <a:ext cx="11716272" cy="5858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136485"/>
            <a:ext cx="11600269" cy="42295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64" y="128672"/>
            <a:ext cx="11716272" cy="853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92" y="996074"/>
            <a:ext cx="3757016" cy="48658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256" y="235080"/>
            <a:ext cx="3392789" cy="43452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109" y="174255"/>
            <a:ext cx="8601539" cy="57244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136584"/>
            <a:ext cx="11600269" cy="52743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2" y="247216"/>
            <a:ext cx="11649075" cy="4867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146694"/>
            <a:ext cx="11600269" cy="55598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151" y="207296"/>
            <a:ext cx="11371698" cy="51608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54" y="160307"/>
            <a:ext cx="10419827" cy="60861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185" y="149120"/>
            <a:ext cx="11147631" cy="61797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6904" y="6041168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 borrowed from: </a:t>
            </a:r>
            <a:r>
              <a:rPr lang="en-US" altLang="zh-CN" dirty="0">
                <a:hlinkClick r:id="rId1"/>
              </a:rPr>
              <a:t>https://lilianweng.github.io/lil-log/2018/06/24/attention-attention.html</a:t>
            </a:r>
            <a:endParaRPr lang="zh-CN" altLang="en-US" dirty="0"/>
          </a:p>
        </p:txBody>
      </p:sp>
      <p:pic>
        <p:nvPicPr>
          <p:cNvPr id="1026" name="Picture 2" descr="Transformer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02" y="223847"/>
            <a:ext cx="10184708" cy="586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150" y="458552"/>
            <a:ext cx="5291548" cy="49196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241075"/>
            <a:ext cx="11600269" cy="3312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293" y="299954"/>
            <a:ext cx="11485415" cy="34317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5" y="3949121"/>
            <a:ext cx="2478619" cy="2225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88" y="3954836"/>
            <a:ext cx="2376464" cy="2247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040" y="3954836"/>
            <a:ext cx="4639907" cy="22201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62229" y="4692425"/>
            <a:ext cx="500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Calculating partition function directly requires exponential time!</a:t>
            </a:r>
            <a:endParaRPr lang="zh-CN" altLang="en-US" sz="2400" dirty="0"/>
          </a:p>
        </p:txBody>
      </p:sp>
      <p:sp>
        <p:nvSpPr>
          <p:cNvPr id="4" name="箭头: 上 3"/>
          <p:cNvSpPr/>
          <p:nvPr/>
        </p:nvSpPr>
        <p:spPr>
          <a:xfrm>
            <a:off x="8792914" y="4051793"/>
            <a:ext cx="546100" cy="392334"/>
          </a:xfrm>
          <a:prstGeom prst="up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ele attr="{CFB6E34D-2AF1-4083-9F86-1FCDAB85B4FD}"/>
                  </a:ext>
                </a:extLst>
              </p:cNvPr>
              <p:cNvSpPr txBox="1"/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blipFill rotWithShape="1">
                <a:blip r:embed="rId1"/>
                <a:stretch>
                  <a:fillRect l="-107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ele attr="{91AE0A71-D2AB-4816-99FF-4E9108BB769B}"/>
                  </a:ext>
                </a:extLst>
              </p:cNvPr>
              <p:cNvSpPr/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: 圆角 7"/>
          <p:cNvSpPr/>
          <p:nvPr/>
        </p:nvSpPr>
        <p:spPr>
          <a:xfrm>
            <a:off x="1430604" y="1769166"/>
            <a:ext cx="9591261" cy="1997765"/>
          </a:xfrm>
          <a:prstGeom prst="roundRect">
            <a:avLst>
              <a:gd name="adj" fmla="val 834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73542" y="1973533"/>
            <a:ext cx="479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Maximum Likelihood Estimation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1" y="234817"/>
            <a:ext cx="7690847" cy="6927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151" y="233812"/>
            <a:ext cx="11371698" cy="42290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198010"/>
            <a:ext cx="11600269" cy="34693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266" y="286681"/>
            <a:ext cx="5197311" cy="49546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9496" y="3198167"/>
            <a:ext cx="364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&amp; Next Sentence Prediction</a:t>
            </a: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234722"/>
            <a:ext cx="11600269" cy="27784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293" y="336341"/>
            <a:ext cx="11485415" cy="44515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928" y="291263"/>
            <a:ext cx="11582145" cy="3235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151" y="316077"/>
            <a:ext cx="11371698" cy="3518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72" y="256594"/>
            <a:ext cx="5147094" cy="48960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219986"/>
            <a:ext cx="11600269" cy="51354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253025"/>
            <a:ext cx="11600269" cy="44281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333" y="5205634"/>
            <a:ext cx="506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reading: 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https://blog.floydhub.com/tokenization-nlp/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https://zhuanlan.zhihu.com/p/86965595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01" y="234817"/>
            <a:ext cx="7690847" cy="692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ele attr="{4C552B13-0E7A-4663-BAF0-FB92F8D13621}"/>
                  </a:ext>
                </a:extLst>
              </p:cNvPr>
              <p:cNvSpPr txBox="1"/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blipFill rotWithShape="1">
                <a:blip r:embed="rId2"/>
                <a:stretch>
                  <a:fillRect l="-107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ele attr="{5FEB136A-94A8-4CC3-9EE8-020A4E307022}"/>
                  </a:ext>
                </a:extLst>
              </p:cNvPr>
              <p:cNvSpPr/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矩形: 圆角 11"/>
          <p:cNvSpPr/>
          <p:nvPr/>
        </p:nvSpPr>
        <p:spPr>
          <a:xfrm>
            <a:off x="1430604" y="1769166"/>
            <a:ext cx="9591261" cy="19977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73542" y="1973533"/>
            <a:ext cx="479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Maximum Likelihood Estimation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ele attr="{746FC331-E19E-4564-A076-A08F907B7BCA}"/>
                  </a:ext>
                </a:extLst>
              </p:cNvPr>
              <p:cNvSpPr/>
              <p:nvPr/>
            </p:nvSpPr>
            <p:spPr>
              <a:xfrm>
                <a:off x="3251432" y="5075710"/>
                <a:ext cx="532639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2" y="5075710"/>
                <a:ext cx="5326395" cy="1100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186301" y="4160030"/>
            <a:ext cx="479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Decompose the joint distribution</a:t>
            </a:r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088103" y="4450194"/>
            <a:ext cx="3256103" cy="504154"/>
            <a:chOff x="6364203" y="4344968"/>
            <a:chExt cx="3256103" cy="504154"/>
          </a:xfrm>
        </p:grpSpPr>
        <p:sp>
          <p:nvSpPr>
            <p:cNvPr id="17" name="椭圆 16"/>
            <p:cNvSpPr/>
            <p:nvPr/>
          </p:nvSpPr>
          <p:spPr>
            <a:xfrm>
              <a:off x="6364203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18206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253203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07206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95197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9200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17" idx="6"/>
              <a:endCxn id="19" idx="2"/>
            </p:cNvCxnSpPr>
            <p:nvPr/>
          </p:nvCxnSpPr>
          <p:spPr>
            <a:xfrm>
              <a:off x="6835309" y="4613569"/>
              <a:ext cx="417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9" idx="6"/>
            </p:cNvCxnSpPr>
            <p:nvPr/>
          </p:nvCxnSpPr>
          <p:spPr>
            <a:xfrm>
              <a:off x="7724309" y="4613569"/>
              <a:ext cx="4818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655050" y="4628716"/>
              <a:ext cx="440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/>
            <p:cNvCxnSpPr>
              <a:stCxn id="17" idx="0"/>
              <a:endCxn id="21" idx="0"/>
            </p:cNvCxnSpPr>
            <p:nvPr/>
          </p:nvCxnSpPr>
          <p:spPr>
            <a:xfrm rot="5400000" flipH="1" flipV="1">
              <a:off x="7965253" y="3012519"/>
              <a:ext cx="12700" cy="2730994"/>
            </a:xfrm>
            <a:prstGeom prst="curvedConnector3">
              <a:avLst>
                <a:gd name="adj1" fmla="val 23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/>
            <p:cNvCxnSpPr>
              <a:stCxn id="19" idx="0"/>
              <a:endCxn id="21" idx="0"/>
            </p:cNvCxnSpPr>
            <p:nvPr/>
          </p:nvCxnSpPr>
          <p:spPr>
            <a:xfrm rot="5400000" flipH="1" flipV="1">
              <a:off x="8409753" y="3457019"/>
              <a:ext cx="12700" cy="18419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8954412" y="4490499"/>
            <a:ext cx="70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29" name="矩形: 圆角 28"/>
          <p:cNvSpPr/>
          <p:nvPr/>
        </p:nvSpPr>
        <p:spPr>
          <a:xfrm>
            <a:off x="9648197" y="5431496"/>
            <a:ext cx="2156792" cy="80507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Parameterize with RNN</a:t>
            </a:r>
            <a:endParaRPr lang="zh-CN" altLang="en-US" sz="2000" dirty="0"/>
          </a:p>
        </p:txBody>
      </p:sp>
      <p:sp>
        <p:nvSpPr>
          <p:cNvPr id="30" name="箭头: 左 29"/>
          <p:cNvSpPr/>
          <p:nvPr/>
        </p:nvSpPr>
        <p:spPr>
          <a:xfrm rot="272288">
            <a:off x="8936510" y="5635249"/>
            <a:ext cx="427382" cy="397565"/>
          </a:xfrm>
          <a:prstGeom prst="lef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989" y="453443"/>
            <a:ext cx="4817604" cy="4573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66" y="236728"/>
            <a:ext cx="11600269" cy="53870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023" y="892999"/>
            <a:ext cx="9957955" cy="5048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978" y="1065068"/>
            <a:ext cx="9854045" cy="4727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293" y="340378"/>
            <a:ext cx="11485415" cy="35409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6013" y="378619"/>
            <a:ext cx="5159974" cy="58395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01" y="234817"/>
            <a:ext cx="7690847" cy="692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ele attr="{4C552B13-0E7A-4663-BAF0-FB92F8D13621}"/>
                  </a:ext>
                </a:extLst>
              </p:cNvPr>
              <p:cNvSpPr txBox="1"/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48" y="2868483"/>
                <a:ext cx="3984681" cy="480773"/>
              </a:xfrm>
              <a:prstGeom prst="rect">
                <a:avLst/>
              </a:prstGeom>
              <a:blipFill rotWithShape="1">
                <a:blip r:embed="rId2"/>
                <a:stretch>
                  <a:fillRect l="-107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ele attr="{5FEB136A-94A8-4CC3-9EE8-020A4E307022}"/>
                  </a:ext>
                </a:extLst>
              </p:cNvPr>
              <p:cNvSpPr/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311" y="2664549"/>
                <a:ext cx="3290516" cy="8886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矩形: 圆角 11"/>
          <p:cNvSpPr/>
          <p:nvPr/>
        </p:nvSpPr>
        <p:spPr>
          <a:xfrm>
            <a:off x="1430604" y="1769166"/>
            <a:ext cx="9591261" cy="199776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73542" y="1973533"/>
            <a:ext cx="479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Maximum Likelihood Estimation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ele attr="{746FC331-E19E-4564-A076-A08F907B7BCA}"/>
                  </a:ext>
                </a:extLst>
              </p:cNvPr>
              <p:cNvSpPr/>
              <p:nvPr/>
            </p:nvSpPr>
            <p:spPr>
              <a:xfrm>
                <a:off x="3251432" y="5075710"/>
                <a:ext cx="5326395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2" y="5075710"/>
                <a:ext cx="5326395" cy="1100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186301" y="4160030"/>
            <a:ext cx="479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Decompose the joint distribution</a:t>
            </a:r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088103" y="4450194"/>
            <a:ext cx="3256103" cy="504154"/>
            <a:chOff x="6364203" y="4344968"/>
            <a:chExt cx="3256103" cy="504154"/>
          </a:xfrm>
        </p:grpSpPr>
        <p:sp>
          <p:nvSpPr>
            <p:cNvPr id="17" name="椭圆 16"/>
            <p:cNvSpPr/>
            <p:nvPr/>
          </p:nvSpPr>
          <p:spPr>
            <a:xfrm>
              <a:off x="6364203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18206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253203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07206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95197" y="4378016"/>
              <a:ext cx="471106" cy="471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9200" y="4344968"/>
              <a:ext cx="4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17" idx="6"/>
              <a:endCxn id="19" idx="2"/>
            </p:cNvCxnSpPr>
            <p:nvPr/>
          </p:nvCxnSpPr>
          <p:spPr>
            <a:xfrm>
              <a:off x="6835309" y="4613569"/>
              <a:ext cx="417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9" idx="6"/>
            </p:cNvCxnSpPr>
            <p:nvPr/>
          </p:nvCxnSpPr>
          <p:spPr>
            <a:xfrm>
              <a:off x="7724309" y="4613569"/>
              <a:ext cx="4818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655050" y="4628716"/>
              <a:ext cx="440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/>
            <p:cNvCxnSpPr>
              <a:stCxn id="17" idx="0"/>
              <a:endCxn id="21" idx="0"/>
            </p:cNvCxnSpPr>
            <p:nvPr/>
          </p:nvCxnSpPr>
          <p:spPr>
            <a:xfrm rot="5400000" flipH="1" flipV="1">
              <a:off x="7965253" y="3012519"/>
              <a:ext cx="12700" cy="2730994"/>
            </a:xfrm>
            <a:prstGeom prst="curvedConnector3">
              <a:avLst>
                <a:gd name="adj1" fmla="val 23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/>
            <p:cNvCxnSpPr>
              <a:stCxn id="19" idx="0"/>
              <a:endCxn id="21" idx="0"/>
            </p:cNvCxnSpPr>
            <p:nvPr/>
          </p:nvCxnSpPr>
          <p:spPr>
            <a:xfrm rot="5400000" flipH="1" flipV="1">
              <a:off x="8409753" y="3457019"/>
              <a:ext cx="12700" cy="18419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8954412" y="4490499"/>
            <a:ext cx="70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29" name="矩形: 圆角 28"/>
          <p:cNvSpPr/>
          <p:nvPr/>
        </p:nvSpPr>
        <p:spPr>
          <a:xfrm>
            <a:off x="9648197" y="5431496"/>
            <a:ext cx="2156792" cy="80507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Parameterize with RNN</a:t>
            </a:r>
            <a:endParaRPr lang="zh-CN" altLang="en-US" sz="2000" dirty="0"/>
          </a:p>
        </p:txBody>
      </p:sp>
      <p:sp>
        <p:nvSpPr>
          <p:cNvPr id="30" name="箭头: 左 29"/>
          <p:cNvSpPr/>
          <p:nvPr/>
        </p:nvSpPr>
        <p:spPr>
          <a:xfrm rot="272288">
            <a:off x="8936510" y="5635249"/>
            <a:ext cx="427382" cy="397565"/>
          </a:xfrm>
          <a:prstGeom prst="lef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2" descr="能不能再给力一点啊，老师？-看点快报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8" y="3312655"/>
            <a:ext cx="2469759" cy="28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14" y="181087"/>
            <a:ext cx="11716272" cy="33607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216" y="1359791"/>
            <a:ext cx="3384917" cy="31408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90" y="237791"/>
            <a:ext cx="3945805" cy="57574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8374" y="6017289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“Attention is All You Need”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293" y="180494"/>
            <a:ext cx="11485415" cy="4929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716" y="149822"/>
            <a:ext cx="8852961" cy="5667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WPS 演示</Application>
  <PresentationFormat>宽屏</PresentationFormat>
  <Paragraphs>60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宋体</vt:lpstr>
      <vt:lpstr>Wingdings</vt:lpstr>
      <vt:lpstr>Arial</vt:lpstr>
      <vt:lpstr>苹方 中等</vt:lpstr>
      <vt:lpstr>Segoe Print</vt:lpstr>
      <vt:lpstr>Times New Roman</vt:lpstr>
      <vt:lpstr>Calibri</vt:lpstr>
      <vt:lpstr>微软雅黑</vt:lpstr>
      <vt:lpstr>Arial Unicode MS</vt:lpstr>
      <vt:lpstr>等线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TOWER</cp:lastModifiedBy>
  <cp:revision>600</cp:revision>
  <cp:lastPrinted>2019-04-18T03:52:00Z</cp:lastPrinted>
  <dcterms:created xsi:type="dcterms:W3CDTF">2018-12-08T11:02:00Z</dcterms:created>
  <dcterms:modified xsi:type="dcterms:W3CDTF">2020-12-21T10:09:59Z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